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D08627-E492-6EB6-C4EB-8E0DC29EB833}" v="74" dt="2020-11-30T08:41:27.7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6" autoAdjust="0"/>
    <p:restoredTop sz="94660"/>
  </p:normalViewPr>
  <p:slideViewPr>
    <p:cSldViewPr snapToGrid="0">
      <p:cViewPr varScale="1">
        <p:scale>
          <a:sx n="62" d="100"/>
          <a:sy n="62" d="100"/>
        </p:scale>
        <p:origin x="7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8C87-2820-4C94-BBB9-1DB796762CDF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8FE4836-6401-41F4-A2D6-77573B5F15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76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8C87-2820-4C94-BBB9-1DB796762CDF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8FE4836-6401-41F4-A2D6-77573B5F15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498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8C87-2820-4C94-BBB9-1DB796762CDF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8FE4836-6401-41F4-A2D6-77573B5F15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8025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8C87-2820-4C94-BBB9-1DB796762CDF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8FE4836-6401-41F4-A2D6-77573B5F15A7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1500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8C87-2820-4C94-BBB9-1DB796762CDF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8FE4836-6401-41F4-A2D6-77573B5F15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1699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8C87-2820-4C94-BBB9-1DB796762CDF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4836-6401-41F4-A2D6-77573B5F15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553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8C87-2820-4C94-BBB9-1DB796762CDF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4836-6401-41F4-A2D6-77573B5F15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3239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8C87-2820-4C94-BBB9-1DB796762CDF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4836-6401-41F4-A2D6-77573B5F15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20832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80D8C87-2820-4C94-BBB9-1DB796762CDF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8FE4836-6401-41F4-A2D6-77573B5F15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874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8C87-2820-4C94-BBB9-1DB796762CDF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4836-6401-41F4-A2D6-77573B5F15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4789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8C87-2820-4C94-BBB9-1DB796762CDF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8FE4836-6401-41F4-A2D6-77573B5F15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612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8C87-2820-4C94-BBB9-1DB796762CDF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4836-6401-41F4-A2D6-77573B5F15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137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8C87-2820-4C94-BBB9-1DB796762CDF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4836-6401-41F4-A2D6-77573B5F15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3495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8C87-2820-4C94-BBB9-1DB796762CDF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4836-6401-41F4-A2D6-77573B5F15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6883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8C87-2820-4C94-BBB9-1DB796762CDF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4836-6401-41F4-A2D6-77573B5F15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325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8C87-2820-4C94-BBB9-1DB796762CDF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4836-6401-41F4-A2D6-77573B5F15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6046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8C87-2820-4C94-BBB9-1DB796762CDF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4836-6401-41F4-A2D6-77573B5F15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419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D8C87-2820-4C94-BBB9-1DB796762CDF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E4836-6401-41F4-A2D6-77573B5F15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1461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25CAB-12EA-4A6A-9E29-598B60A8C9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Interventies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0C25284-BD9D-4F23-87EC-9E1F448681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9422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69D90C-63CA-4E54-A34E-F1EECE6CB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Interventies op procedureniveau</a:t>
            </a:r>
            <a:br>
              <a:rPr lang="nl-NL" dirty="0"/>
            </a:br>
            <a:r>
              <a:rPr lang="nl-NL" dirty="0"/>
              <a:t>Het HOE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E3F69C-700D-47D6-A5C1-A11E498BC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Agenda bieden</a:t>
            </a:r>
          </a:p>
          <a:p>
            <a:r>
              <a:rPr lang="nl-NL" dirty="0"/>
              <a:t>Omgangsregels bieden</a:t>
            </a:r>
          </a:p>
          <a:p>
            <a:r>
              <a:rPr lang="nl-NL" dirty="0"/>
              <a:t>Grenzen stellen</a:t>
            </a:r>
          </a:p>
          <a:p>
            <a:r>
              <a:rPr lang="nl-NL" dirty="0"/>
              <a:t>Verantwoordelijkheid nemen en geven</a:t>
            </a:r>
          </a:p>
          <a:p>
            <a:r>
              <a:rPr lang="nl-NL" dirty="0"/>
              <a:t>Voorwaarden scheppen</a:t>
            </a:r>
          </a:p>
          <a:p>
            <a:r>
              <a:rPr lang="nl-NL" dirty="0"/>
              <a:t>Faciliteren</a:t>
            </a:r>
          </a:p>
        </p:txBody>
      </p:sp>
    </p:spTree>
    <p:extLst>
      <p:ext uri="{BB962C8B-B14F-4D97-AF65-F5344CB8AC3E}">
        <p14:creationId xmlns:p14="http://schemas.microsoft.com/office/powerpoint/2010/main" val="1367817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0DB5EA-276B-4B9B-A87D-779FF2CA1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Interventies op interactieniveau</a:t>
            </a:r>
            <a:br>
              <a:rPr lang="nl-NL" dirty="0"/>
            </a:br>
            <a:r>
              <a:rPr lang="nl-NL" dirty="0"/>
              <a:t>De relatie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9E4582-4C5C-4F55-BEDF-6E5A7EFDF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Rollen en posities in de groep bespreken</a:t>
            </a:r>
          </a:p>
          <a:p>
            <a:r>
              <a:rPr lang="nl-NL" dirty="0"/>
              <a:t>Evaluatie </a:t>
            </a:r>
            <a:r>
              <a:rPr lang="nl-NL" dirty="0" err="1"/>
              <a:t>enb</a:t>
            </a:r>
            <a:r>
              <a:rPr lang="nl-NL" dirty="0"/>
              <a:t> reflectiemomenten plannen</a:t>
            </a:r>
          </a:p>
          <a:p>
            <a:r>
              <a:rPr lang="nl-NL" dirty="0"/>
              <a:t>Zorg delen</a:t>
            </a:r>
          </a:p>
          <a:p>
            <a:r>
              <a:rPr lang="nl-NL" dirty="0"/>
              <a:t>Meta-communicatie toepassen</a:t>
            </a:r>
          </a:p>
          <a:p>
            <a:r>
              <a:rPr lang="nl-NL" dirty="0"/>
              <a:t>Kritiek bespreekbaar maken</a:t>
            </a:r>
          </a:p>
          <a:p>
            <a:r>
              <a:rPr lang="nl-NL" dirty="0"/>
              <a:t>Groepsklimaat bespreken</a:t>
            </a:r>
          </a:p>
        </p:txBody>
      </p:sp>
    </p:spTree>
    <p:extLst>
      <p:ext uri="{BB962C8B-B14F-4D97-AF65-F5344CB8AC3E}">
        <p14:creationId xmlns:p14="http://schemas.microsoft.com/office/powerpoint/2010/main" val="3248177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86FC40-D113-4AE1-B00A-6F2DA034C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Interventies op contextniveau</a:t>
            </a:r>
            <a:br>
              <a:rPr lang="nl-NL" dirty="0"/>
            </a:br>
            <a:r>
              <a:rPr lang="nl-NL" dirty="0"/>
              <a:t>Normen en waarden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BB865D-DE1B-4017-9DCC-77B32460C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Stigma’s en vooroordelen wegnemen</a:t>
            </a:r>
          </a:p>
          <a:p>
            <a:r>
              <a:rPr lang="nl-NL" dirty="0"/>
              <a:t>Maatschappelijke thema’s verhelderen</a:t>
            </a:r>
          </a:p>
          <a:p>
            <a:r>
              <a:rPr lang="nl-NL" dirty="0"/>
              <a:t>Vragen stellen die leiden tot bewustwording</a:t>
            </a:r>
          </a:p>
          <a:p>
            <a:r>
              <a:rPr lang="nl-NL" dirty="0"/>
              <a:t>Verhelderen van de socialisatie en het referentiekader</a:t>
            </a:r>
          </a:p>
          <a:p>
            <a:r>
              <a:rPr lang="nl-NL" dirty="0"/>
              <a:t>Sturen van waarden en normen</a:t>
            </a:r>
          </a:p>
          <a:p>
            <a:r>
              <a:rPr lang="nl-NL" dirty="0"/>
              <a:t>Werken aan de maatschappelijke positie</a:t>
            </a:r>
          </a:p>
        </p:txBody>
      </p:sp>
    </p:spTree>
    <p:extLst>
      <p:ext uri="{BB962C8B-B14F-4D97-AF65-F5344CB8AC3E}">
        <p14:creationId xmlns:p14="http://schemas.microsoft.com/office/powerpoint/2010/main" val="4117916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AE8FB2-E9B9-42DF-8088-2B20FD96E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Interventies op bestaansniveau</a:t>
            </a:r>
            <a:br>
              <a:rPr lang="nl-NL" dirty="0"/>
            </a:br>
            <a:r>
              <a:rPr lang="nl-NL" dirty="0"/>
              <a:t>Inzicht in jezelf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DA2A86-3F31-425C-BB6E-51884B2BC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Doorvragen naar individuele ervaring en beleving</a:t>
            </a:r>
          </a:p>
          <a:p>
            <a:r>
              <a:rPr lang="nl-NL" dirty="0"/>
              <a:t>Bevorderen van openheid</a:t>
            </a:r>
          </a:p>
          <a:p>
            <a:r>
              <a:rPr lang="nl-NL" dirty="0"/>
              <a:t>Helpen bij zelfonthulling</a:t>
            </a:r>
          </a:p>
          <a:p>
            <a:r>
              <a:rPr lang="nl-NL" dirty="0"/>
              <a:t>Erkennen van competenties en identiteit</a:t>
            </a:r>
          </a:p>
          <a:p>
            <a:r>
              <a:rPr lang="nl-NL" dirty="0"/>
              <a:t>Onderlinge feedback stimuleren</a:t>
            </a:r>
          </a:p>
          <a:p>
            <a:r>
              <a:rPr lang="nl-NL" dirty="0"/>
              <a:t>confronteren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4785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7F6FA0-AE95-4103-9C38-CD27C71D3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Interventies op microniveau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0912E9-8213-4C3A-97A8-856856442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 err="1"/>
              <a:t>Dirtectieve</a:t>
            </a:r>
            <a:r>
              <a:rPr lang="nl-NL" dirty="0"/>
              <a:t> interventie, dat wil zeggen:</a:t>
            </a:r>
          </a:p>
          <a:p>
            <a:r>
              <a:rPr lang="nl-NL" dirty="0"/>
              <a:t>Client aanzetten tot actie</a:t>
            </a:r>
          </a:p>
          <a:p>
            <a:r>
              <a:rPr lang="nl-NL" dirty="0"/>
              <a:t>Bewust maken van gedrag</a:t>
            </a:r>
          </a:p>
          <a:p>
            <a:r>
              <a:rPr lang="nl-NL" dirty="0"/>
              <a:t>Sturende rol</a:t>
            </a:r>
          </a:p>
          <a:p>
            <a:r>
              <a:rPr lang="nl-NL" dirty="0"/>
              <a:t>Je geeft je voorkeur waardering en oordeel</a:t>
            </a:r>
          </a:p>
          <a:p>
            <a:endParaRPr lang="nl-NL" dirty="0"/>
          </a:p>
          <a:p>
            <a:r>
              <a:rPr lang="nl-NL" dirty="0"/>
              <a:t>Interventies:</a:t>
            </a:r>
          </a:p>
          <a:p>
            <a:r>
              <a:rPr lang="nl-NL" dirty="0"/>
              <a:t>Hardop meedenken</a:t>
            </a:r>
          </a:p>
          <a:p>
            <a:r>
              <a:rPr lang="nl-NL" dirty="0"/>
              <a:t>Vragend aansluiten</a:t>
            </a:r>
          </a:p>
          <a:p>
            <a:r>
              <a:rPr lang="nl-NL" dirty="0"/>
              <a:t>Visualiseren</a:t>
            </a:r>
          </a:p>
          <a:p>
            <a:r>
              <a:rPr lang="nl-NL" dirty="0"/>
              <a:t>Polariseren</a:t>
            </a:r>
          </a:p>
        </p:txBody>
      </p:sp>
    </p:spTree>
    <p:extLst>
      <p:ext uri="{BB962C8B-B14F-4D97-AF65-F5344CB8AC3E}">
        <p14:creationId xmlns:p14="http://schemas.microsoft.com/office/powerpoint/2010/main" val="674036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4C8517-D4FE-4B70-BE33-786A310D0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Interventies op microniveau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663646-2784-4E18-AE2D-35A03CEB5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nl-NL" dirty="0"/>
              <a:t>Non directief, dat wil zeggen:</a:t>
            </a:r>
          </a:p>
          <a:p>
            <a:r>
              <a:rPr lang="nl-NL" dirty="0"/>
              <a:t>Laat client naar eigen gedrag kijken en wat vindt hij daar van</a:t>
            </a:r>
          </a:p>
          <a:p>
            <a:r>
              <a:rPr lang="nl-NL" dirty="0"/>
              <a:t>Diepte in over motivatie en opvattingen</a:t>
            </a:r>
          </a:p>
          <a:p>
            <a:endParaRPr lang="nl-NL" dirty="0"/>
          </a:p>
          <a:p>
            <a:r>
              <a:rPr lang="nl-NL" dirty="0"/>
              <a:t>Interventies:</a:t>
            </a:r>
          </a:p>
          <a:p>
            <a:r>
              <a:rPr lang="nl-NL" dirty="0"/>
              <a:t>Parafraseren</a:t>
            </a:r>
          </a:p>
          <a:p>
            <a:r>
              <a:rPr lang="nl-NL" dirty="0"/>
              <a:t>Spiegelen</a:t>
            </a:r>
          </a:p>
          <a:p>
            <a:r>
              <a:rPr lang="nl-NL" dirty="0" err="1"/>
              <a:t>Focussing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719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7644D0-D604-4C91-9583-B63264132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Interventies op Macroniveau</a:t>
            </a:r>
            <a:br>
              <a:rPr lang="nl-NL" dirty="0"/>
            </a:br>
            <a:r>
              <a:rPr lang="nl-NL" dirty="0"/>
              <a:t>Denk hierbij aan landelijke interventies en aan overheidsbeleid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16C649-0639-4165-B519-8161ED77E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Thema’s in de maatschappij:</a:t>
            </a:r>
          </a:p>
          <a:p>
            <a:r>
              <a:rPr lang="nl-NL" dirty="0"/>
              <a:t>Samenleven en wonen</a:t>
            </a:r>
          </a:p>
          <a:p>
            <a:r>
              <a:rPr lang="nl-NL" dirty="0"/>
              <a:t>Leren en werken</a:t>
            </a:r>
          </a:p>
          <a:p>
            <a:r>
              <a:rPr lang="nl-NL" dirty="0"/>
              <a:t>Regelgeving en geldzaken</a:t>
            </a:r>
          </a:p>
          <a:p>
            <a:r>
              <a:rPr lang="nl-NL" dirty="0"/>
              <a:t>Opvoeding en ontwikkeling</a:t>
            </a:r>
          </a:p>
          <a:p>
            <a:r>
              <a:rPr lang="nl-NL" dirty="0"/>
              <a:t>Ondersteunen van sociale omgeving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6115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25B59F-E694-41BE-B449-937D57BB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Provocatieve interventies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7686AB-C3DD-45D6-9B80-C96D308EC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De client uitdagen, met warmte en humor, om te gaan staan voor wat hij echt wil</a:t>
            </a:r>
          </a:p>
          <a:p>
            <a:r>
              <a:rPr lang="nl-NL" dirty="0"/>
              <a:t>Niet iedereen kan daar mee omgaan</a:t>
            </a:r>
          </a:p>
          <a:p>
            <a:endParaRPr lang="nl-NL" dirty="0"/>
          </a:p>
          <a:p>
            <a:r>
              <a:rPr lang="nl-NL" dirty="0"/>
              <a:t>Interventie gebruik je bij:</a:t>
            </a:r>
          </a:p>
          <a:p>
            <a:r>
              <a:rPr lang="nl-NL" dirty="0"/>
              <a:t>Te werken aan willen</a:t>
            </a:r>
          </a:p>
          <a:p>
            <a:r>
              <a:rPr lang="nl-NL" dirty="0"/>
              <a:t>Assertiviteit en daadkracht aanwakkeren</a:t>
            </a:r>
          </a:p>
          <a:p>
            <a:r>
              <a:rPr lang="nl-NL" dirty="0"/>
              <a:t>Realistisch zelfbeeld krijgen</a:t>
            </a:r>
          </a:p>
          <a:p>
            <a:r>
              <a:rPr lang="nl-NL" dirty="0"/>
              <a:t>“</a:t>
            </a:r>
            <a:r>
              <a:rPr lang="nl-NL" dirty="0" err="1"/>
              <a:t>lach”spiegel</a:t>
            </a:r>
            <a:r>
              <a:rPr lang="nl-NL" dirty="0"/>
              <a:t> voorhouden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23701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F448D4-0315-4E44-A1A7-52458796E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Provocatieve interventies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E0C992-8A9F-4EBF-B485-C541F1D4C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Technieken:</a:t>
            </a:r>
          </a:p>
          <a:p>
            <a:endParaRPr lang="nl-NL" dirty="0"/>
          </a:p>
          <a:p>
            <a:r>
              <a:rPr lang="nl-NL" dirty="0"/>
              <a:t>Humor</a:t>
            </a:r>
          </a:p>
          <a:p>
            <a:r>
              <a:rPr lang="nl-NL" dirty="0"/>
              <a:t>Uitdagen</a:t>
            </a:r>
          </a:p>
          <a:p>
            <a:r>
              <a:rPr lang="nl-NL" dirty="0"/>
              <a:t>Invullen</a:t>
            </a:r>
          </a:p>
          <a:p>
            <a:r>
              <a:rPr lang="nl-NL" dirty="0"/>
              <a:t>Overdrijven</a:t>
            </a:r>
          </a:p>
        </p:txBody>
      </p:sp>
    </p:spTree>
    <p:extLst>
      <p:ext uri="{BB962C8B-B14F-4D97-AF65-F5344CB8AC3E}">
        <p14:creationId xmlns:p14="http://schemas.microsoft.com/office/powerpoint/2010/main" val="2617348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71D959-2032-41F9-BC72-7DD683199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0EB519-68B4-428B-B89E-70D73B792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Kies twee interventies die je toepast in je stage</a:t>
            </a:r>
          </a:p>
          <a:p>
            <a:r>
              <a:rPr lang="nl-NL" dirty="0"/>
              <a:t>Hoe werken deze interventies</a:t>
            </a:r>
          </a:p>
          <a:p>
            <a:r>
              <a:rPr lang="nl-NL" dirty="0"/>
              <a:t>Wanneer pas je deze toe</a:t>
            </a:r>
          </a:p>
          <a:p>
            <a:r>
              <a:rPr lang="nl-NL" dirty="0"/>
              <a:t>Wat is het doel van de interventie</a:t>
            </a:r>
          </a:p>
          <a:p>
            <a:r>
              <a:rPr lang="nl-NL" dirty="0"/>
              <a:t>Hoe sluiten deze aan op het behalen van doelen uit het ondersteuningsplan</a:t>
            </a:r>
          </a:p>
          <a:p>
            <a:r>
              <a:rPr lang="nl-NL" dirty="0"/>
              <a:t>Werk dit uit en ga de volgende les met elkaar </a:t>
            </a:r>
            <a:r>
              <a:rPr lang="nl-NL"/>
              <a:t>in gesprek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387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3A369E-F0D1-43F2-924D-B9E3E3252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een interventie?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060D50-B3E4-462A-A259-CEBEE0FF0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Doelgericht en systematisch professioneel ingrijpen</a:t>
            </a:r>
          </a:p>
          <a:p>
            <a:r>
              <a:rPr lang="nl-NL" dirty="0"/>
              <a:t>Zo zet je client aan tot ander gedrag</a:t>
            </a:r>
          </a:p>
          <a:p>
            <a:r>
              <a:rPr lang="nl-NL" dirty="0"/>
              <a:t>Interventies zijn praktisch maar ook theoretisch onderbouwd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9890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7F94AE-3A4D-4A9C-8784-53A6C833E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van een interventie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6ACCFB-DCEF-4780-A845-ED7C59091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verbeteren van de kwaliteit van leven en de leefomstandigheden van je client</a:t>
            </a:r>
          </a:p>
          <a:p>
            <a:r>
              <a:rPr lang="nl-NL" dirty="0"/>
              <a:t>Interventies maak je aan de hand van een SMART geformuleerd doel</a:t>
            </a:r>
          </a:p>
          <a:p>
            <a:r>
              <a:rPr lang="nl-NL" dirty="0"/>
              <a:t>Elke ingreep die je doet in je werk, om volgens het begeleidingsplan een situatie te verbeteren, is al een interventie</a:t>
            </a:r>
          </a:p>
          <a:p>
            <a:r>
              <a:rPr lang="nl-NL" dirty="0"/>
              <a:t>Een interventie kan gericht zijn op een individu maar ook op een groep.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2403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AFC9F-E98F-4C25-A2BF-4E65E94DE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Interventies groot en klein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2E7820-02F3-4F98-9A16-5E5588194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Kleine interventie is een interventie op microniveau</a:t>
            </a:r>
          </a:p>
          <a:p>
            <a:r>
              <a:rPr lang="nl-NL" dirty="0"/>
              <a:t>Een interventie in een organisatie noemen we een interventie op </a:t>
            </a:r>
            <a:r>
              <a:rPr lang="nl-NL" dirty="0" err="1"/>
              <a:t>meso-niveau</a:t>
            </a:r>
            <a:endParaRPr lang="nl-NL" dirty="0"/>
          </a:p>
          <a:p>
            <a:r>
              <a:rPr lang="nl-NL" dirty="0"/>
              <a:t>Een interventie op stads of landelijk niveau heet een interventie op </a:t>
            </a:r>
            <a:r>
              <a:rPr lang="nl-NL" dirty="0" err="1"/>
              <a:t>macro-niveau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72298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5D9959-C5C8-4F7D-A23B-08922590F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Werkzame factoren(succes van interventies)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BAB66D-33C0-481B-8D68-FA16D07DC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Relatie is zeer belangrijk</a:t>
            </a:r>
          </a:p>
          <a:p>
            <a:endParaRPr lang="nl-NL" dirty="0"/>
          </a:p>
          <a:p>
            <a:r>
              <a:rPr lang="nl-NL" dirty="0"/>
              <a:t>Interventie bevat de volgende elementen:</a:t>
            </a:r>
          </a:p>
          <a:p>
            <a:r>
              <a:rPr lang="nl-NL" dirty="0"/>
              <a:t>Structurering</a:t>
            </a:r>
          </a:p>
          <a:p>
            <a:r>
              <a:rPr lang="nl-NL" dirty="0"/>
              <a:t>Uitvoering volgens draaiboek of protocol</a:t>
            </a:r>
          </a:p>
          <a:p>
            <a:r>
              <a:rPr lang="nl-NL" dirty="0"/>
              <a:t>Voorzien van professionaliteit</a:t>
            </a:r>
          </a:p>
          <a:p>
            <a:r>
              <a:rPr lang="nl-NL" dirty="0"/>
              <a:t>Goede werkomstandigheden</a:t>
            </a:r>
          </a:p>
          <a:p>
            <a:r>
              <a:rPr lang="nl-NL" dirty="0"/>
              <a:t>Stapsgewijs(methodisch)</a:t>
            </a:r>
          </a:p>
        </p:txBody>
      </p:sp>
    </p:spTree>
    <p:extLst>
      <p:ext uri="{BB962C8B-B14F-4D97-AF65-F5344CB8AC3E}">
        <p14:creationId xmlns:p14="http://schemas.microsoft.com/office/powerpoint/2010/main" val="1554352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4AB31E-4ABE-432A-AD48-496155DB8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Schematisch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E5944E02-12AF-4539-AF4F-57260004F8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8797614"/>
              </p:ext>
            </p:extLst>
          </p:nvPr>
        </p:nvGraphicFramePr>
        <p:xfrm>
          <a:off x="681038" y="2336800"/>
          <a:ext cx="961390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055">
                  <a:extLst>
                    <a:ext uri="{9D8B030D-6E8A-4147-A177-3AD203B41FA5}">
                      <a16:colId xmlns:a16="http://schemas.microsoft.com/office/drawing/2014/main" val="2907591297"/>
                    </a:ext>
                  </a:extLst>
                </a:gridCol>
                <a:gridCol w="2492034">
                  <a:extLst>
                    <a:ext uri="{9D8B030D-6E8A-4147-A177-3AD203B41FA5}">
                      <a16:colId xmlns:a16="http://schemas.microsoft.com/office/drawing/2014/main" val="2211475240"/>
                    </a:ext>
                  </a:extLst>
                </a:gridCol>
                <a:gridCol w="1958307">
                  <a:extLst>
                    <a:ext uri="{9D8B030D-6E8A-4147-A177-3AD203B41FA5}">
                      <a16:colId xmlns:a16="http://schemas.microsoft.com/office/drawing/2014/main" val="1788921339"/>
                    </a:ext>
                  </a:extLst>
                </a:gridCol>
                <a:gridCol w="2316504">
                  <a:extLst>
                    <a:ext uri="{9D8B030D-6E8A-4147-A177-3AD203B41FA5}">
                      <a16:colId xmlns:a16="http://schemas.microsoft.com/office/drawing/2014/main" val="23941879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  <a:p>
                      <a:endParaRPr lang="nl-NL" dirty="0"/>
                    </a:p>
                    <a:p>
                      <a:r>
                        <a:rPr lang="nl-NL" dirty="0" err="1"/>
                        <a:t>Ondsersteuningsvraag</a:t>
                      </a:r>
                      <a:endParaRPr lang="nl-NL" dirty="0"/>
                    </a:p>
                    <a:p>
                      <a:endParaRPr lang="nl-NL" dirty="0"/>
                    </a:p>
                    <a:p>
                      <a:endParaRPr lang="nl-N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nl-NL" dirty="0"/>
                    </a:p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Doel</a:t>
                      </a:r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958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Aanpak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Output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Outcome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096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  <a:p>
                      <a:r>
                        <a:rPr lang="nl-NL" dirty="0"/>
                        <a:t>Onderzoek</a:t>
                      </a:r>
                    </a:p>
                    <a:p>
                      <a:r>
                        <a:rPr lang="nl-NL" dirty="0"/>
                        <a:t>Middelen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  <a:p>
                      <a:r>
                        <a:rPr lang="nl-NL" dirty="0"/>
                        <a:t>Interventie(s)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  <a:p>
                      <a:r>
                        <a:rPr lang="nl-NL" dirty="0"/>
                        <a:t>Tastbare resultaten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  <a:p>
                      <a:r>
                        <a:rPr lang="nl-NL" dirty="0"/>
                        <a:t>Effect, het verschil dat de interventie heeft gemaakt</a:t>
                      </a:r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010834"/>
                  </a:ext>
                </a:extLst>
              </a:tr>
            </a:tbl>
          </a:graphicData>
        </a:graphic>
      </p:graphicFrame>
      <p:sp>
        <p:nvSpPr>
          <p:cNvPr id="5" name="Pijl: rechts 4">
            <a:extLst>
              <a:ext uri="{FF2B5EF4-FFF2-40B4-BE49-F238E27FC236}">
                <a16:creationId xmlns:a16="http://schemas.microsoft.com/office/drawing/2014/main" id="{D8C93D16-59AE-4568-954F-868B12D89ED1}"/>
              </a:ext>
            </a:extLst>
          </p:cNvPr>
          <p:cNvSpPr/>
          <p:nvPr/>
        </p:nvSpPr>
        <p:spPr>
          <a:xfrm>
            <a:off x="4238421" y="2617617"/>
            <a:ext cx="3441754" cy="9183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5493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06FFAB-1978-4A83-92F1-1BF136B39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Preventieve interventies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017B40-7964-4655-A80E-EACF59BB2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Gericht op het voorkomen van problemen</a:t>
            </a:r>
          </a:p>
          <a:p>
            <a:endParaRPr lang="nl-NL" dirty="0"/>
          </a:p>
          <a:p>
            <a:r>
              <a:rPr lang="nl-NL" dirty="0"/>
              <a:t>Voorbeeld:</a:t>
            </a:r>
          </a:p>
          <a:p>
            <a:r>
              <a:rPr lang="nl-NL" dirty="0"/>
              <a:t>Sportstimulering voor een betere gezondheid</a:t>
            </a:r>
          </a:p>
          <a:p>
            <a:r>
              <a:rPr lang="nl-NL" dirty="0" err="1"/>
              <a:t>Sexuele</a:t>
            </a:r>
            <a:r>
              <a:rPr lang="nl-NL" dirty="0"/>
              <a:t> voorlichting</a:t>
            </a:r>
          </a:p>
          <a:p>
            <a:r>
              <a:rPr lang="nl-NL" dirty="0"/>
              <a:t>Sociale gezondheid stimuleren</a:t>
            </a:r>
          </a:p>
          <a:p>
            <a:r>
              <a:rPr lang="nl-NL" dirty="0"/>
              <a:t>Netwerken creëren voor cliënten</a:t>
            </a:r>
          </a:p>
        </p:txBody>
      </p:sp>
    </p:spTree>
    <p:extLst>
      <p:ext uri="{BB962C8B-B14F-4D97-AF65-F5344CB8AC3E}">
        <p14:creationId xmlns:p14="http://schemas.microsoft.com/office/powerpoint/2010/main" val="3137895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65010-4A2B-44DA-9539-81BA91AE4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Toepassen van interventies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7D2B52-DC7A-449A-A0BB-D53A2172D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Interventies op inhoudsniveau</a:t>
            </a:r>
          </a:p>
          <a:p>
            <a:r>
              <a:rPr lang="nl-NL" dirty="0"/>
              <a:t>Interventies op procedureniveau</a:t>
            </a:r>
          </a:p>
          <a:p>
            <a:r>
              <a:rPr lang="nl-NL" dirty="0"/>
              <a:t>Interventies op interactieniveau</a:t>
            </a:r>
          </a:p>
          <a:p>
            <a:r>
              <a:rPr lang="nl-NL" dirty="0"/>
              <a:t>Interventies op contextniveau</a:t>
            </a:r>
          </a:p>
          <a:p>
            <a:r>
              <a:rPr lang="nl-NL" dirty="0"/>
              <a:t>Interventies op bestaansniveau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4310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A0634-D69B-4926-AA79-88998B1E9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Interventies op inhoudsniveau</a:t>
            </a:r>
            <a:br>
              <a:rPr lang="nl-NL" dirty="0"/>
            </a:br>
            <a:r>
              <a:rPr lang="nl-NL" dirty="0"/>
              <a:t>Het WAT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891A70-D3EA-4772-9571-92BB2DF18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Luisteren en samenvatten</a:t>
            </a:r>
          </a:p>
          <a:p>
            <a:r>
              <a:rPr lang="nl-NL" dirty="0"/>
              <a:t>Thematiseren</a:t>
            </a:r>
          </a:p>
          <a:p>
            <a:r>
              <a:rPr lang="nl-NL" dirty="0"/>
              <a:t>Informatie geven</a:t>
            </a:r>
          </a:p>
          <a:p>
            <a:r>
              <a:rPr lang="nl-NL" dirty="0"/>
              <a:t>Doel verhelderen</a:t>
            </a:r>
          </a:p>
          <a:p>
            <a:r>
              <a:rPr lang="nl-NL" dirty="0"/>
              <a:t>De client/groep op het resultaat gericht houden</a:t>
            </a:r>
          </a:p>
        </p:txBody>
      </p:sp>
    </p:spTree>
    <p:extLst>
      <p:ext uri="{BB962C8B-B14F-4D97-AF65-F5344CB8AC3E}">
        <p14:creationId xmlns:p14="http://schemas.microsoft.com/office/powerpoint/2010/main" val="361021740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j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j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j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43B7B9B596284A903A5BF987999ABF" ma:contentTypeVersion="13" ma:contentTypeDescription="Een nieuw document maken." ma:contentTypeScope="" ma:versionID="bcabab219895517bce7a3a48efcbf0b5">
  <xsd:schema xmlns:xsd="http://www.w3.org/2001/XMLSchema" xmlns:xs="http://www.w3.org/2001/XMLSchema" xmlns:p="http://schemas.microsoft.com/office/2006/metadata/properties" xmlns:ns3="5476a0df-1772-492d-979f-8285abd2a79a" xmlns:ns4="b419cb09-27ac-4f96-ad07-5bb01102205b" targetNamespace="http://schemas.microsoft.com/office/2006/metadata/properties" ma:root="true" ma:fieldsID="3f56c553450e33b7671abfcd6efa444a" ns3:_="" ns4:_="">
    <xsd:import namespace="5476a0df-1772-492d-979f-8285abd2a79a"/>
    <xsd:import namespace="b419cb09-27ac-4f96-ad07-5bb01102205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76a0df-1772-492d-979f-8285abd2a7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19cb09-27ac-4f96-ad07-5bb01102205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508C9A-B690-45C1-ACF3-48F0D472753A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5476a0df-1772-492d-979f-8285abd2a79a"/>
    <ds:schemaRef ds:uri="http://purl.org/dc/terms/"/>
    <ds:schemaRef ds:uri="http://schemas.microsoft.com/office/infopath/2007/PartnerControls"/>
    <ds:schemaRef ds:uri="b419cb09-27ac-4f96-ad07-5bb01102205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1A1F605-E33A-4DB0-B843-E76132A066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B69185-5653-480B-B662-33865AB224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76a0df-1772-492d-979f-8285abd2a79a"/>
    <ds:schemaRef ds:uri="b419cb09-27ac-4f96-ad07-5bb0110220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Berlijn</Template>
  <TotalTime>90</TotalTime>
  <Words>561</Words>
  <Application>Microsoft Office PowerPoint</Application>
  <PresentationFormat>Breedbeeld</PresentationFormat>
  <Paragraphs>142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2" baseType="lpstr">
      <vt:lpstr>Arial</vt:lpstr>
      <vt:lpstr>Trebuchet MS</vt:lpstr>
      <vt:lpstr>Berlijn</vt:lpstr>
      <vt:lpstr>Interventies</vt:lpstr>
      <vt:lpstr>Wat is een interventie?</vt:lpstr>
      <vt:lpstr>Doel van een interventie</vt:lpstr>
      <vt:lpstr>Interventies groot en klein</vt:lpstr>
      <vt:lpstr>Werkzame factoren(succes van interventies)</vt:lpstr>
      <vt:lpstr>Schematisch</vt:lpstr>
      <vt:lpstr>Preventieve interventies</vt:lpstr>
      <vt:lpstr>Toepassen van interventies</vt:lpstr>
      <vt:lpstr>Interventies op inhoudsniveau Het WAT</vt:lpstr>
      <vt:lpstr>Interventies op procedureniveau Het HOE</vt:lpstr>
      <vt:lpstr>Interventies op interactieniveau De relatie</vt:lpstr>
      <vt:lpstr>Interventies op contextniveau Normen en waarden</vt:lpstr>
      <vt:lpstr>Interventies op bestaansniveau Inzicht in jezelf</vt:lpstr>
      <vt:lpstr>Interventies op microniveau</vt:lpstr>
      <vt:lpstr>Interventies op microniveau</vt:lpstr>
      <vt:lpstr>Interventies op Macroniveau Denk hierbij aan landelijke interventies en aan overheidsbeleid</vt:lpstr>
      <vt:lpstr>Provocatieve interventies</vt:lpstr>
      <vt:lpstr>Provocatieve interventies</vt:lpstr>
      <vt:lpstr>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Interventies</dc:title>
  <dc:creator>Christian Kol</dc:creator>
  <cp:lastModifiedBy>Tessa Heeringa - Boer</cp:lastModifiedBy>
  <cp:revision>19</cp:revision>
  <dcterms:created xsi:type="dcterms:W3CDTF">2020-11-29T15:06:24Z</dcterms:created>
  <dcterms:modified xsi:type="dcterms:W3CDTF">2020-12-03T16:39:48Z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0x010100DF43B7B9B596284A903A5BF987999ABF</vt:lpwstr>
  </property>
</Properties>
</file>